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4" r:id="rId4"/>
    <p:sldId id="286" r:id="rId5"/>
    <p:sldId id="288" r:id="rId6"/>
    <p:sldId id="290" r:id="rId7"/>
    <p:sldId id="291" r:id="rId8"/>
    <p:sldId id="263" r:id="rId9"/>
    <p:sldId id="293" r:id="rId10"/>
    <p:sldId id="292" r:id="rId11"/>
    <p:sldId id="264" r:id="rId12"/>
    <p:sldId id="275" r:id="rId13"/>
    <p:sldId id="259" r:id="rId14"/>
    <p:sldId id="261" r:id="rId15"/>
    <p:sldId id="276" r:id="rId16"/>
    <p:sldId id="265" r:id="rId17"/>
    <p:sldId id="280" r:id="rId18"/>
    <p:sldId id="281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12.06.2024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12.06.2024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71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23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36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4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22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9147-4851-40BC-9643-2B802A06A9DF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ADBE-B2A6-4637-87DB-CCBFB4963E02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FBB-8E88-4F38-B1E2-DDAA0D2697C9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ABCB-3DA4-4A54-9BA0-2FA32A5033D7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61CF-1D18-4A6A-974F-592CE18C69F9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0B06-863A-4356-B761-FEEAFCE061DB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9467-03BA-45D9-8CE3-BC4C71848613}" type="datetime1">
              <a:rPr lang="en-US" smtClean="0"/>
              <a:t>6/12/2024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4B95-C286-4B57-94CD-75AD10BFB6D1}" type="datetime1">
              <a:rPr lang="en-US" smtClean="0"/>
              <a:t>6/12/2024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67EF-B691-438D-B065-E64437BCB55D}" type="datetime1">
              <a:rPr lang="en-US" smtClean="0"/>
              <a:t>6/12/2024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6E4E-57B4-46AC-B5CC-94A32516DE9C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3D-FA67-4864-9F9C-06084786E72B}" type="datetime1">
              <a:rPr lang="en-US" smtClean="0"/>
              <a:t>6/12/2024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7E14-BF4A-4079-A2A6-BB5566CF1C4F}" type="datetime1">
              <a:rPr lang="en-US" smtClean="0"/>
              <a:t>6/12/2024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wmf"/><Relationship Id="rId5" Type="http://schemas.microsoft.com/office/2007/relationships/hdphoto" Target="../media/hdphoto1.wdp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e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8.png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4.jpg"/><Relationship Id="rId7" Type="http://schemas.openxmlformats.org/officeDocument/2006/relationships/image" Target="../media/image3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8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US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88E3A-5526-4776-7B70-D3BB40D5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56" y="2429229"/>
            <a:ext cx="2520819" cy="194093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0BAB1E1B-6854-5A3D-1185-9A974ADD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10" y="2092054"/>
            <a:ext cx="2839466" cy="22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DC77CC29-2C42-B972-4C01-03767E19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680" y="4458399"/>
            <a:ext cx="2839466" cy="203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655619-9B90-6FD1-32DA-4FBDF89F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" y="4465787"/>
            <a:ext cx="1959031" cy="19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E27218B-3F19-0BDD-E886-5D41F84B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80" y="3247324"/>
            <a:ext cx="2783445" cy="181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60775E99-4021-A643-5BB0-DE99DAC6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09" y="2598378"/>
            <a:ext cx="2467038" cy="12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148B7365-82C7-83C8-5C16-435B1799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25" y="4155478"/>
            <a:ext cx="2467038" cy="12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37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93">
            <a:extLst>
              <a:ext uri="{FF2B5EF4-FFF2-40B4-BE49-F238E27FC236}">
                <a16:creationId xmlns:a16="http://schemas.microsoft.com/office/drawing/2014/main" id="{AF9148A7-A11C-460F-99FA-F3CB6DEA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44" y="1405893"/>
            <a:ext cx="60913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Photoelectric and  </a:t>
            </a:r>
            <a:r>
              <a:rPr lang="en-GB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Photol</a:t>
            </a:r>
            <a:r>
              <a:rPr lang="en-US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uminescence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spectroscopy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transients and thermally stimulated  conductivity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measurement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CC5C-1F1D-4F2A-8C14-EC0D73030FE8}"/>
              </a:ext>
            </a:extLst>
          </p:cNvPr>
          <p:cNvSpPr txBox="1"/>
          <p:nvPr/>
        </p:nvSpPr>
        <p:spPr>
          <a:xfrm>
            <a:off x="0" y="41560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Experimental facilities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28F71F4-00FE-4808-8383-8213F0D8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501750" y="2827015"/>
            <a:ext cx="3513615" cy="31561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ABC005-C7FC-4B12-80FD-16C563A8C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7229437" y="1400996"/>
            <a:ext cx="4242274" cy="2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31331DA4-DC17-457A-ACAD-8A9CEA485139}"/>
              </a:ext>
            </a:extLst>
          </p:cNvPr>
          <p:cNvSpPr/>
          <p:nvPr/>
        </p:nvSpPr>
        <p:spPr>
          <a:xfrm>
            <a:off x="273090" y="913286"/>
            <a:ext cx="6112216" cy="5625737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51D48-EC0F-4966-8EA2-7275E0673FA1}"/>
              </a:ext>
            </a:extLst>
          </p:cNvPr>
          <p:cNvSpPr txBox="1"/>
          <p:nvPr/>
        </p:nvSpPr>
        <p:spPr>
          <a:xfrm>
            <a:off x="4172724" y="2861445"/>
            <a:ext cx="2055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range:</a:t>
            </a:r>
          </a:p>
          <a:p>
            <a:r>
              <a:rPr lang="en-US" dirty="0"/>
              <a:t>10-400K</a:t>
            </a:r>
          </a:p>
          <a:p>
            <a:endParaRPr lang="en-US" dirty="0"/>
          </a:p>
          <a:p>
            <a:r>
              <a:rPr lang="en-US" dirty="0"/>
              <a:t>Spectral range</a:t>
            </a:r>
          </a:p>
          <a:p>
            <a:r>
              <a:rPr lang="en-US" dirty="0"/>
              <a:t>0.25-10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endParaRPr lang="en-US" dirty="0"/>
          </a:p>
          <a:p>
            <a:r>
              <a:rPr lang="en-US" dirty="0" err="1"/>
              <a:t>pA</a:t>
            </a:r>
            <a:r>
              <a:rPr lang="en-US" dirty="0"/>
              <a:t> low current sensitivity</a:t>
            </a:r>
          </a:p>
          <a:p>
            <a:endParaRPr lang="en-US" dirty="0"/>
          </a:p>
          <a:p>
            <a:r>
              <a:rPr lang="en-US" dirty="0"/>
              <a:t>Lock-in amplifier low noise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2531-3567-42C8-9E84-338207F15BA0}"/>
              </a:ext>
            </a:extLst>
          </p:cNvPr>
          <p:cNvSpPr txBox="1"/>
          <p:nvPr/>
        </p:nvSpPr>
        <p:spPr>
          <a:xfrm>
            <a:off x="1242480" y="921865"/>
            <a:ext cx="450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Semiconductor characterization setup </a:t>
            </a:r>
          </a:p>
        </p:txBody>
      </p:sp>
      <p:sp>
        <p:nvSpPr>
          <p:cNvPr id="11" name="Rectangle: Rounded Corners 20">
            <a:extLst>
              <a:ext uri="{FF2B5EF4-FFF2-40B4-BE49-F238E27FC236}">
                <a16:creationId xmlns:a16="http://schemas.microsoft.com/office/drawing/2014/main" id="{9CABB9B1-930A-416A-8FBA-F6C4DDADB906}"/>
              </a:ext>
            </a:extLst>
          </p:cNvPr>
          <p:cNvSpPr/>
          <p:nvPr/>
        </p:nvSpPr>
        <p:spPr>
          <a:xfrm>
            <a:off x="6732449" y="963865"/>
            <a:ext cx="5207725" cy="2822115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735AD-3E15-4C19-B713-47A27BAFEB84}"/>
              </a:ext>
            </a:extLst>
          </p:cNvPr>
          <p:cNvSpPr txBox="1"/>
          <p:nvPr/>
        </p:nvSpPr>
        <p:spPr>
          <a:xfrm>
            <a:off x="7139303" y="979254"/>
            <a:ext cx="44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AFM and Kelvin Probe Force Microscopy</a:t>
            </a:r>
            <a:endParaRPr lang="en-US" dirty="0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182C7BC7-39F1-4B46-B24A-33FB15A679ED}"/>
              </a:ext>
            </a:extLst>
          </p:cNvPr>
          <p:cNvSpPr/>
          <p:nvPr/>
        </p:nvSpPr>
        <p:spPr>
          <a:xfrm>
            <a:off x="6732448" y="4006632"/>
            <a:ext cx="5207725" cy="2532391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9949A-D297-4626-A2C9-3E38DB196FB8}"/>
              </a:ext>
            </a:extLst>
          </p:cNvPr>
          <p:cNvSpPr txBox="1"/>
          <p:nvPr/>
        </p:nvSpPr>
        <p:spPr>
          <a:xfrm>
            <a:off x="6732448" y="4054930"/>
            <a:ext cx="5207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 and  other </a:t>
            </a:r>
            <a:b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/>
              <a:t>characterization</a:t>
            </a: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facilities</a:t>
            </a:r>
            <a:endParaRPr lang="en-US" dirty="0"/>
          </a:p>
        </p:txBody>
      </p:sp>
      <p:sp>
        <p:nvSpPr>
          <p:cNvPr id="15" name="Прямоугольник 93">
            <a:extLst>
              <a:ext uri="{FF2B5EF4-FFF2-40B4-BE49-F238E27FC236}">
                <a16:creationId xmlns:a16="http://schemas.microsoft.com/office/drawing/2014/main" id="{B9ADEF12-CDA8-4FF8-BF4B-6F709C9A0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8" y="4795284"/>
            <a:ext cx="49870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and spray coating thin film deposition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ellipsometry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transmission and absorption spectroscopy</a:t>
            </a:r>
          </a:p>
        </p:txBody>
      </p:sp>
      <p:sp>
        <p:nvSpPr>
          <p:cNvPr id="16" name="Місце для номера слайда 15">
            <a:extLst>
              <a:ext uri="{FF2B5EF4-FFF2-40B4-BE49-F238E27FC236}">
                <a16:creationId xmlns:a16="http://schemas.microsoft.com/office/drawing/2014/main" id="{B3EA2DA6-AFAE-6362-BA1F-CF364275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927237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198" name="Google Shape;198;p32"/>
          <p:cNvSpPr/>
          <p:nvPr/>
        </p:nvSpPr>
        <p:spPr>
          <a:xfrm>
            <a:off x="2112200" y="494461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00473" y="1608014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98055" y="233789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06216" y="6551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888256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64896" y="1057300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959461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863599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B3D15-60F0-4147-8663-8A4112E9020D}"/>
              </a:ext>
            </a:extLst>
          </p:cNvPr>
          <p:cNvSpPr txBox="1"/>
          <p:nvPr/>
        </p:nvSpPr>
        <p:spPr>
          <a:xfrm>
            <a:off x="-433631" y="50371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Research topics</a:t>
            </a:r>
            <a:endParaRPr lang="ru-RU" altLang="ru-RU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F20700D7-C4C4-421A-AC0D-2DAFADD15F7F}"/>
              </a:ext>
            </a:extLst>
          </p:cNvPr>
          <p:cNvSpPr/>
          <p:nvPr/>
        </p:nvSpPr>
        <p:spPr>
          <a:xfrm>
            <a:off x="926641" y="1051852"/>
            <a:ext cx="5241548" cy="26436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0899-BB24-46CB-9E0E-A6AB6F1AC3C7}"/>
              </a:ext>
            </a:extLst>
          </p:cNvPr>
          <p:cNvSpPr txBox="1"/>
          <p:nvPr/>
        </p:nvSpPr>
        <p:spPr>
          <a:xfrm>
            <a:off x="1010664" y="1118981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and IR Photodetectors</a:t>
            </a:r>
            <a:endParaRPr lang="en-US" sz="20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DB013CD-7BDD-48C3-8835-6934E3B5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5" y="1630219"/>
            <a:ext cx="4810542" cy="1822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C9B71-DD7C-4FBE-8520-3F8A3EAFA22A}"/>
              </a:ext>
            </a:extLst>
          </p:cNvPr>
          <p:cNvSpPr txBox="1"/>
          <p:nvPr/>
        </p:nvSpPr>
        <p:spPr>
          <a:xfrm>
            <a:off x="7234522" y="1056634"/>
            <a:ext cx="5061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Low-Dimensional Systems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ECCE27E-0E95-4875-8C6A-284B41CC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45" y="1420479"/>
            <a:ext cx="3035195" cy="2255234"/>
          </a:xfrm>
          <a:prstGeom prst="rect">
            <a:avLst/>
          </a:prstGeom>
        </p:spPr>
      </p:pic>
      <p:pic>
        <p:nvPicPr>
          <p:cNvPr id="10" name="Рисунок 22">
            <a:extLst>
              <a:ext uri="{FF2B5EF4-FFF2-40B4-BE49-F238E27FC236}">
                <a16:creationId xmlns:a16="http://schemas.microsoft.com/office/drawing/2014/main" id="{A34FB388-DFC4-4495-AF9F-49B0B4AD8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73" y="4509638"/>
            <a:ext cx="3990632" cy="1980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37174-F906-4439-B0C3-537DC24AAD3C}"/>
              </a:ext>
            </a:extLst>
          </p:cNvPr>
          <p:cNvSpPr txBox="1"/>
          <p:nvPr/>
        </p:nvSpPr>
        <p:spPr>
          <a:xfrm>
            <a:off x="3154329" y="4023954"/>
            <a:ext cx="738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of Semiconductor Heterostructures</a:t>
            </a: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1DB12D11-61B1-4C68-9D62-EAD8B996025E}"/>
              </a:ext>
            </a:extLst>
          </p:cNvPr>
          <p:cNvSpPr/>
          <p:nvPr/>
        </p:nvSpPr>
        <p:spPr>
          <a:xfrm>
            <a:off x="6848023" y="1051851"/>
            <a:ext cx="5142872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A0C7786-164B-44B6-806D-9ED529118B96}"/>
              </a:ext>
            </a:extLst>
          </p:cNvPr>
          <p:cNvSpPr/>
          <p:nvPr/>
        </p:nvSpPr>
        <p:spPr>
          <a:xfrm>
            <a:off x="2766215" y="3836584"/>
            <a:ext cx="6641735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Місце для номера слайда 11">
            <a:extLst>
              <a:ext uri="{FF2B5EF4-FFF2-40B4-BE49-F238E27FC236}">
                <a16:creationId xmlns:a16="http://schemas.microsoft.com/office/drawing/2014/main" id="{4561EF04-D2B5-9177-3AA4-E82D1045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5151892" y="2067423"/>
            <a:ext cx="3332252" cy="3157172"/>
            <a:chOff x="2212049" y="1795027"/>
            <a:chExt cx="6739445" cy="7534008"/>
          </a:xfrm>
        </p:grpSpPr>
        <p:sp>
          <p:nvSpPr>
            <p:cNvPr id="22" name="Куб 21"/>
            <p:cNvSpPr/>
            <p:nvPr/>
          </p:nvSpPr>
          <p:spPr>
            <a:xfrm>
              <a:off x="2212049" y="5858474"/>
              <a:ext cx="6739445" cy="3470561"/>
            </a:xfrm>
            <a:prstGeom prst="cube">
              <a:avLst>
                <a:gd name="adj" fmla="val 6578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n-Si (001)</a:t>
              </a:r>
              <a:endPara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Куб 22"/>
            <p:cNvSpPr/>
            <p:nvPr/>
          </p:nvSpPr>
          <p:spPr>
            <a:xfrm>
              <a:off x="2212049" y="1795027"/>
              <a:ext cx="6739445" cy="3470560"/>
            </a:xfrm>
            <a:prstGeom prst="cube">
              <a:avLst>
                <a:gd name="adj" fmla="val 65784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PEDOT:PSS</a:t>
              </a:r>
              <a:endPara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14896" y="1741689"/>
            <a:ext cx="4594379" cy="3670263"/>
            <a:chOff x="958811" y="2577092"/>
            <a:chExt cx="4594379" cy="3670263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029897" y="3952505"/>
              <a:ext cx="45232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5 </a:t>
              </a:r>
              <a:r>
                <a:rPr lang="ru-RU" dirty="0" err="1"/>
                <a:t>vol</a:t>
              </a:r>
              <a:r>
                <a:rPr lang="ru-RU" dirty="0"/>
                <a:t>% DMSO </a:t>
              </a:r>
              <a:r>
                <a:rPr lang="en-US" dirty="0"/>
                <a:t>and 0.025 % SDS </a:t>
              </a:r>
              <a:r>
                <a:rPr lang="ru-RU" dirty="0" err="1"/>
                <a:t>were</a:t>
              </a:r>
              <a:r>
                <a:rPr lang="ru-RU" dirty="0"/>
                <a:t> </a:t>
              </a:r>
              <a:r>
                <a:rPr lang="ru-RU" dirty="0" err="1"/>
                <a:t>added</a:t>
              </a:r>
              <a:r>
                <a:rPr lang="ru-RU" dirty="0"/>
                <a:t> </a:t>
              </a:r>
              <a:r>
                <a:rPr lang="ru-RU" dirty="0" err="1"/>
                <a:t>to</a:t>
              </a:r>
              <a:endParaRPr lang="ru-RU" dirty="0"/>
            </a:p>
            <a:p>
              <a:r>
                <a:rPr lang="ru-RU" dirty="0" err="1"/>
                <a:t>the</a:t>
              </a:r>
              <a:r>
                <a:rPr lang="ru-RU" dirty="0"/>
                <a:t> PEDOT:PSS </a:t>
              </a:r>
              <a:r>
                <a:rPr lang="ru-RU" dirty="0" err="1"/>
                <a:t>solution</a:t>
              </a:r>
              <a:endParaRPr lang="ru-RU" dirty="0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958811" y="2577092"/>
              <a:ext cx="4594379" cy="3670263"/>
              <a:chOff x="958811" y="2577092"/>
              <a:chExt cx="4594379" cy="367026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958811" y="2577092"/>
                <a:ext cx="45943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native oxide on the Si surface was removed by hydrofluoric acid (5% HF for 30 s)</a:t>
                </a:r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  <p:sp>
            <p:nvSpPr>
              <p:cNvPr id="4" name="Стрелка вниз 3"/>
              <p:cNvSpPr/>
              <p:nvPr/>
            </p:nvSpPr>
            <p:spPr>
              <a:xfrm>
                <a:off x="2650098" y="3398403"/>
                <a:ext cx="641445" cy="3812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Стрелка вниз 12"/>
              <p:cNvSpPr/>
              <p:nvPr/>
            </p:nvSpPr>
            <p:spPr>
              <a:xfrm>
                <a:off x="2650098" y="4860302"/>
                <a:ext cx="641445" cy="3812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958811" y="5324025"/>
                <a:ext cx="430038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PEDOT:PSS </a:t>
                </a:r>
                <a:r>
                  <a:rPr lang="ru-RU" dirty="0" err="1"/>
                  <a:t>was</a:t>
                </a:r>
                <a:r>
                  <a:rPr lang="ru-RU" dirty="0"/>
                  <a:t> </a:t>
                </a:r>
                <a:r>
                  <a:rPr lang="ru-RU" dirty="0" err="1"/>
                  <a:t>spin</a:t>
                </a:r>
                <a:r>
                  <a:rPr lang="ru-RU" dirty="0"/>
                  <a:t> </a:t>
                </a:r>
                <a:r>
                  <a:rPr lang="ru-RU" dirty="0" err="1"/>
                  <a:t>coated</a:t>
                </a:r>
                <a:r>
                  <a:rPr lang="ru-RU" dirty="0"/>
                  <a:t> </a:t>
                </a:r>
                <a:r>
                  <a:rPr lang="ru-RU" dirty="0" err="1"/>
                  <a:t>at</a:t>
                </a:r>
                <a:r>
                  <a:rPr lang="ru-RU" dirty="0"/>
                  <a:t> 2000 </a:t>
                </a:r>
                <a:r>
                  <a:rPr lang="ru-RU" dirty="0" err="1"/>
                  <a:t>rpm</a:t>
                </a:r>
                <a:r>
                  <a:rPr lang="ru-RU" dirty="0"/>
                  <a:t> </a:t>
                </a:r>
                <a:r>
                  <a:rPr lang="ru-RU" dirty="0" err="1"/>
                  <a:t>for</a:t>
                </a:r>
                <a:r>
                  <a:rPr lang="ru-RU" dirty="0"/>
                  <a:t> </a:t>
                </a:r>
                <a:r>
                  <a:rPr lang="en-US" dirty="0"/>
                  <a:t>2</a:t>
                </a:r>
                <a:r>
                  <a:rPr lang="ru-RU" dirty="0"/>
                  <a:t>0 s </a:t>
                </a:r>
                <a:r>
                  <a:rPr lang="ru-RU" dirty="0" err="1"/>
                  <a:t>and</a:t>
                </a:r>
                <a:r>
                  <a:rPr lang="ru-RU" dirty="0"/>
                  <a:t> </a:t>
                </a:r>
                <a:r>
                  <a:rPr lang="ru-RU" dirty="0" err="1"/>
                  <a:t>annealed</a:t>
                </a:r>
                <a:r>
                  <a:rPr lang="ru-RU" dirty="0"/>
                  <a:t> </a:t>
                </a:r>
                <a:r>
                  <a:rPr lang="ru-RU" dirty="0" err="1"/>
                  <a:t>at</a:t>
                </a:r>
                <a:r>
                  <a:rPr lang="ru-RU" dirty="0"/>
                  <a:t> 1</a:t>
                </a:r>
                <a:r>
                  <a:rPr lang="en-US" dirty="0"/>
                  <a:t>4</a:t>
                </a:r>
                <a:r>
                  <a:rPr lang="ru-RU" dirty="0"/>
                  <a:t>0 °C </a:t>
                </a:r>
                <a:r>
                  <a:rPr lang="ru-RU" dirty="0" err="1"/>
                  <a:t>for</a:t>
                </a:r>
                <a:r>
                  <a:rPr lang="ru-RU" dirty="0"/>
                  <a:t> </a:t>
                </a:r>
                <a:r>
                  <a:rPr lang="en-US" dirty="0"/>
                  <a:t>30</a:t>
                </a:r>
                <a:r>
                  <a:rPr lang="ru-RU" dirty="0"/>
                  <a:t> </a:t>
                </a:r>
                <a:r>
                  <a:rPr lang="ru-RU" dirty="0" err="1"/>
                  <a:t>min</a:t>
                </a:r>
                <a:r>
                  <a:rPr lang="en-US" dirty="0"/>
                  <a:t> </a:t>
                </a:r>
                <a:r>
                  <a:rPr lang="ru-RU" dirty="0" err="1"/>
                  <a:t>under</a:t>
                </a:r>
                <a:r>
                  <a:rPr lang="ru-RU" dirty="0"/>
                  <a:t> </a:t>
                </a:r>
                <a:r>
                  <a:rPr lang="ru-RU" dirty="0" err="1"/>
                  <a:t>standard</a:t>
                </a:r>
                <a:r>
                  <a:rPr lang="ru-RU" dirty="0"/>
                  <a:t> </a:t>
                </a:r>
                <a:r>
                  <a:rPr lang="ru-RU" dirty="0" err="1"/>
                  <a:t>atmospheric</a:t>
                </a:r>
                <a:r>
                  <a:rPr lang="ru-RU" dirty="0"/>
                  <a:t> </a:t>
                </a:r>
                <a:r>
                  <a:rPr lang="ru-RU" dirty="0" err="1"/>
                  <a:t>conditions</a:t>
                </a:r>
                <a:endParaRPr lang="ru-RU" dirty="0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314896" y="453871"/>
            <a:ext cx="863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Fabrication of PEDOT:PSS thin films on silicon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223" y="1773268"/>
            <a:ext cx="3043845" cy="2042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78718" y="1372357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2000 rpm for 20 s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9580728" y="4406132"/>
            <a:ext cx="1930823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65212" y="444482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 mm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8484144" y="1432525"/>
            <a:ext cx="0" cy="57600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8479583" y="2644474"/>
            <a:ext cx="0" cy="54000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06275" y="1372357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30 - 50 nm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4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30" y="1071756"/>
            <a:ext cx="3058636" cy="2758553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608206" y="1193163"/>
            <a:ext cx="3447806" cy="2299654"/>
            <a:chOff x="599784" y="1409648"/>
            <a:chExt cx="3447806" cy="2299654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15338" y="1409648"/>
              <a:ext cx="3332252" cy="1863558"/>
              <a:chOff x="850233" y="1507957"/>
              <a:chExt cx="4652212" cy="2868688"/>
            </a:xfrm>
          </p:grpSpPr>
          <p:grpSp>
            <p:nvGrpSpPr>
              <p:cNvPr id="17" name="Группа 16"/>
              <p:cNvGrpSpPr/>
              <p:nvPr/>
            </p:nvGrpSpPr>
            <p:grpSpPr>
              <a:xfrm>
                <a:off x="850233" y="1507957"/>
                <a:ext cx="4652212" cy="2868688"/>
                <a:chOff x="2212049" y="882022"/>
                <a:chExt cx="6739445" cy="4713824"/>
              </a:xfrm>
            </p:grpSpPr>
            <p:sp>
              <p:nvSpPr>
                <p:cNvPr id="31" name="Куб 30"/>
                <p:cNvSpPr/>
                <p:nvPr/>
              </p:nvSpPr>
              <p:spPr>
                <a:xfrm>
                  <a:off x="2212049" y="2125285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n-Si (001)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Куб 31"/>
                <p:cNvSpPr/>
                <p:nvPr/>
              </p:nvSpPr>
              <p:spPr>
                <a:xfrm>
                  <a:off x="2212049" y="882022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PEDOT:PSS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Куб 17"/>
              <p:cNvSpPr/>
              <p:nvPr/>
            </p:nvSpPr>
            <p:spPr>
              <a:xfrm>
                <a:off x="1310183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/>
              <p:cNvSpPr/>
              <p:nvPr/>
            </p:nvSpPr>
            <p:spPr>
              <a:xfrm>
                <a:off x="1939704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Куб 19"/>
              <p:cNvSpPr/>
              <p:nvPr/>
            </p:nvSpPr>
            <p:spPr>
              <a:xfrm>
                <a:off x="1801018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Куб 20"/>
              <p:cNvSpPr/>
              <p:nvPr/>
            </p:nvSpPr>
            <p:spPr>
              <a:xfrm>
                <a:off x="2436457" y="2107271"/>
                <a:ext cx="548327" cy="121314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Куб 23"/>
              <p:cNvSpPr/>
              <p:nvPr/>
            </p:nvSpPr>
            <p:spPr>
              <a:xfrm>
                <a:off x="2326673" y="154772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Куб 24"/>
              <p:cNvSpPr/>
              <p:nvPr/>
            </p:nvSpPr>
            <p:spPr>
              <a:xfrm>
                <a:off x="2960435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Куб 25"/>
              <p:cNvSpPr/>
              <p:nvPr/>
            </p:nvSpPr>
            <p:spPr>
              <a:xfrm>
                <a:off x="2852328" y="1533705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Куб 26"/>
              <p:cNvSpPr/>
              <p:nvPr/>
            </p:nvSpPr>
            <p:spPr>
              <a:xfrm>
                <a:off x="3464697" y="2093249"/>
                <a:ext cx="548327" cy="135336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Куб 27"/>
              <p:cNvSpPr/>
              <p:nvPr/>
            </p:nvSpPr>
            <p:spPr>
              <a:xfrm>
                <a:off x="3391525" y="154741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Куб 28"/>
              <p:cNvSpPr/>
              <p:nvPr/>
            </p:nvSpPr>
            <p:spPr>
              <a:xfrm>
                <a:off x="4040526" y="2093249"/>
                <a:ext cx="548327" cy="128302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Куб 29"/>
              <p:cNvSpPr/>
              <p:nvPr/>
            </p:nvSpPr>
            <p:spPr>
              <a:xfrm>
                <a:off x="3911199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99784" y="3339970"/>
              <a:ext cx="2805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In/Ga eutectic back contact </a:t>
              </a:r>
              <a:endParaRPr lang="ru-RU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31166" y="477105"/>
            <a:ext cx="9367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Fabrication of PEDOT:PSS – Si photovoltaic cells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7986225" y="3687378"/>
          <a:ext cx="3480742" cy="266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15" name="Объект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6225" y="3687378"/>
                        <a:ext cx="3480742" cy="266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Группа 34"/>
          <p:cNvGrpSpPr/>
          <p:nvPr/>
        </p:nvGrpSpPr>
        <p:grpSpPr>
          <a:xfrm>
            <a:off x="255758" y="4368442"/>
            <a:ext cx="2590922" cy="2268385"/>
            <a:chOff x="7005443" y="1467925"/>
            <a:chExt cx="4245920" cy="3511576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8014188" y="2820371"/>
              <a:ext cx="252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8132008" y="1472930"/>
              <a:ext cx="18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8655194" y="1472930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9096492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7741684" y="2634969"/>
              <a:ext cx="540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9538541" y="1467925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9996214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10445463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 стрелкой 43"/>
            <p:cNvCxnSpPr/>
            <p:nvPr/>
          </p:nvCxnSpPr>
          <p:spPr>
            <a:xfrm>
              <a:off x="8312008" y="4581833"/>
              <a:ext cx="3590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253346" y="461016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  <a:endParaRPr lang="ru-RU" dirty="0"/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8312008" y="4392686"/>
              <a:ext cx="0" cy="2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8671096" y="4392686"/>
              <a:ext cx="0" cy="2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10625221" y="1474562"/>
              <a:ext cx="6261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11126871" y="1474562"/>
              <a:ext cx="0" cy="28733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>
              <a:off x="10625221" y="4348907"/>
              <a:ext cx="6261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6200000">
              <a:off x="10562320" y="2810422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8.0</a:t>
              </a:r>
              <a:endParaRPr lang="ru-RU" dirty="0"/>
            </a:p>
          </p:txBody>
        </p:sp>
        <p:cxnSp>
          <p:nvCxnSpPr>
            <p:cNvPr id="52" name="Прямая со стрелкой 51"/>
            <p:cNvCxnSpPr/>
            <p:nvPr/>
          </p:nvCxnSpPr>
          <p:spPr>
            <a:xfrm>
              <a:off x="7570466" y="2634969"/>
              <a:ext cx="0" cy="540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>
              <a:off x="7293991" y="3174969"/>
              <a:ext cx="427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200000">
              <a:off x="6951902" y="2819892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1.5</a:t>
              </a:r>
              <a:endParaRPr lang="ru-RU" dirty="0"/>
            </a:p>
          </p:txBody>
        </p:sp>
        <p:cxnSp>
          <p:nvCxnSpPr>
            <p:cNvPr id="55" name="Прямая соединительная линия 54"/>
            <p:cNvCxnSpPr/>
            <p:nvPr/>
          </p:nvCxnSpPr>
          <p:spPr>
            <a:xfrm>
              <a:off x="7293991" y="2634969"/>
              <a:ext cx="427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/>
            <p:nvPr/>
          </p:nvCxnSpPr>
          <p:spPr>
            <a:xfrm>
              <a:off x="7760734" y="3606079"/>
              <a:ext cx="3590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450680" y="3561398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  <a:endParaRPr lang="ru-RU" dirty="0"/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7754546" y="3241989"/>
              <a:ext cx="0" cy="463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Группа 82"/>
          <p:cNvGrpSpPr/>
          <p:nvPr/>
        </p:nvGrpSpPr>
        <p:grpSpPr>
          <a:xfrm>
            <a:off x="3363192" y="3954188"/>
            <a:ext cx="2532781" cy="2492047"/>
            <a:chOff x="1133577" y="370994"/>
            <a:chExt cx="4252108" cy="3961170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1398364" y="2657831"/>
              <a:ext cx="3312000" cy="57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1393005" y="1087281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1588454" y="1087281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2008178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2868272" y="2496664"/>
              <a:ext cx="396000" cy="3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0" name="Группа 89"/>
            <p:cNvGrpSpPr/>
            <p:nvPr/>
          </p:nvGrpSpPr>
          <p:grpSpPr>
            <a:xfrm>
              <a:off x="2536859" y="370994"/>
              <a:ext cx="1382160" cy="644283"/>
              <a:chOff x="7647097" y="540075"/>
              <a:chExt cx="1382160" cy="644283"/>
            </a:xfrm>
          </p:grpSpPr>
          <p:cxnSp>
            <p:nvCxnSpPr>
              <p:cNvPr id="114" name="Прямая со стрелкой 113"/>
              <p:cNvCxnSpPr/>
              <p:nvPr/>
            </p:nvCxnSpPr>
            <p:spPr>
              <a:xfrm>
                <a:off x="7991075" y="1061068"/>
                <a:ext cx="252000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Прямая соединительная линия 114"/>
              <p:cNvCxnSpPr/>
              <p:nvPr/>
            </p:nvCxnSpPr>
            <p:spPr>
              <a:xfrm>
                <a:off x="7948843" y="835878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/>
              <p:cNvCxnSpPr/>
              <p:nvPr/>
            </p:nvCxnSpPr>
            <p:spPr>
              <a:xfrm>
                <a:off x="7991075" y="835878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Прямая со стрелкой 116"/>
              <p:cNvCxnSpPr/>
              <p:nvPr/>
            </p:nvCxnSpPr>
            <p:spPr>
              <a:xfrm flipH="1">
                <a:off x="7647097" y="1062255"/>
                <a:ext cx="281274" cy="652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8032986" y="540075"/>
                <a:ext cx="996271" cy="587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0.18</a:t>
                </a:r>
                <a:endParaRPr lang="ru-RU" dirty="0"/>
              </a:p>
            </p:txBody>
          </p:sp>
        </p:grpSp>
        <p:grpSp>
          <p:nvGrpSpPr>
            <p:cNvPr id="91" name="Группа 90"/>
            <p:cNvGrpSpPr/>
            <p:nvPr/>
          </p:nvGrpSpPr>
          <p:grpSpPr>
            <a:xfrm>
              <a:off x="1133577" y="372741"/>
              <a:ext cx="1488604" cy="661586"/>
              <a:chOff x="7845284" y="758389"/>
              <a:chExt cx="1488604" cy="661586"/>
            </a:xfrm>
          </p:grpSpPr>
          <p:cxnSp>
            <p:nvCxnSpPr>
              <p:cNvPr id="108" name="Прямая со стрелкой 107"/>
              <p:cNvCxnSpPr/>
              <p:nvPr/>
            </p:nvCxnSpPr>
            <p:spPr>
              <a:xfrm>
                <a:off x="8312027" y="1288346"/>
                <a:ext cx="252000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 стрелкой 108"/>
              <p:cNvCxnSpPr/>
              <p:nvPr/>
            </p:nvCxnSpPr>
            <p:spPr>
              <a:xfrm flipH="1">
                <a:off x="7851634" y="1295883"/>
                <a:ext cx="281274" cy="652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337616" y="758389"/>
                <a:ext cx="996272" cy="58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0.35</a:t>
                </a:r>
                <a:endParaRPr lang="ru-RU" dirty="0"/>
              </a:p>
            </p:txBody>
          </p:sp>
          <p:cxnSp>
            <p:nvCxnSpPr>
              <p:cNvPr id="111" name="Прямая соединительная линия 110"/>
              <p:cNvCxnSpPr/>
              <p:nvPr/>
            </p:nvCxnSpPr>
            <p:spPr>
              <a:xfrm flipV="1">
                <a:off x="7845284" y="1288346"/>
                <a:ext cx="685155" cy="77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Прямая соединительная линия 111"/>
              <p:cNvCxnSpPr/>
              <p:nvPr/>
            </p:nvCxnSpPr>
            <p:spPr>
              <a:xfrm>
                <a:off x="8128145" y="1071495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/>
              <p:cNvCxnSpPr/>
              <p:nvPr/>
            </p:nvCxnSpPr>
            <p:spPr>
              <a:xfrm>
                <a:off x="8299747" y="1071495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Прямая со стрелкой 91"/>
            <p:cNvCxnSpPr/>
            <p:nvPr/>
          </p:nvCxnSpPr>
          <p:spPr>
            <a:xfrm>
              <a:off x="5012058" y="1084859"/>
              <a:ext cx="0" cy="3240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6200000">
              <a:off x="4962813" y="254609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9.0</a:t>
              </a:r>
              <a:endParaRPr lang="ru-RU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1796678" y="1090530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 94"/>
            <p:cNvSpPr/>
            <p:nvPr/>
          </p:nvSpPr>
          <p:spPr>
            <a:xfrm>
              <a:off x="2223042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2418493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2838215" y="1090546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2626715" y="109216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Прямоугольник 98"/>
            <p:cNvSpPr/>
            <p:nvPr/>
          </p:nvSpPr>
          <p:spPr>
            <a:xfrm>
              <a:off x="3062821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3258270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 100"/>
            <p:cNvSpPr/>
            <p:nvPr/>
          </p:nvSpPr>
          <p:spPr>
            <a:xfrm>
              <a:off x="3677995" y="108310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3466494" y="1084719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Прямоугольник 102"/>
            <p:cNvSpPr/>
            <p:nvPr/>
          </p:nvSpPr>
          <p:spPr>
            <a:xfrm>
              <a:off x="3879137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4074586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Прямоугольник 104"/>
            <p:cNvSpPr/>
            <p:nvPr/>
          </p:nvSpPr>
          <p:spPr>
            <a:xfrm>
              <a:off x="4494310" y="1079855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4282810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Прямоугольник 106"/>
            <p:cNvSpPr/>
            <p:nvPr/>
          </p:nvSpPr>
          <p:spPr>
            <a:xfrm>
              <a:off x="4680441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590176" y="35667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146556" y="355326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83285" y="1164497"/>
            <a:ext cx="3056358" cy="28472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920633" y="6464747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(34 %)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93958" y="6466806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(25 %) </a:t>
            </a:r>
            <a:endParaRPr lang="ru-RU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0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2024</a:t>
            </a:r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Physics Department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046583C2-61B7-56B7-5359-88584CA3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09304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55535"/>
            <a:ext cx="1149222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8" y="1877287"/>
            <a:ext cx="3021379" cy="23865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696" y="4365157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6E8E11E5-1C57-7622-552C-9D63695BC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463461"/>
              </p:ext>
            </p:extLst>
          </p:nvPr>
        </p:nvGraphicFramePr>
        <p:xfrm>
          <a:off x="189749" y="4403961"/>
          <a:ext cx="3244487" cy="248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749" y="4403961"/>
                        <a:ext cx="3244487" cy="248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265DE8E4-AFC5-3653-2DF9-F6D8516CB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99333"/>
              </p:ext>
            </p:extLst>
          </p:nvPr>
        </p:nvGraphicFramePr>
        <p:xfrm>
          <a:off x="4044893" y="4702227"/>
          <a:ext cx="1126786" cy="60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457200" progId="Equation.DSMT4">
                  <p:embed/>
                </p:oleObj>
              </mc:Choice>
              <mc:Fallback>
                <p:oleObj name="Equation" r:id="rId8" imgW="850680" imgH="4572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893" y="4702227"/>
                        <a:ext cx="1126786" cy="604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EF0481E-65C7-5B41-D8FE-C11E0C780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423253"/>
              </p:ext>
            </p:extLst>
          </p:nvPr>
        </p:nvGraphicFramePr>
        <p:xfrm>
          <a:off x="4459997" y="5682522"/>
          <a:ext cx="2077963" cy="66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457200" progId="Equation.DSMT4">
                  <p:embed/>
                </p:oleObj>
              </mc:Choice>
              <mc:Fallback>
                <p:oleObj name="Equation" r:id="rId10" imgW="1422360" imgH="4572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997" y="5682522"/>
                        <a:ext cx="2077963" cy="666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360B6F-98AF-CB57-2647-C533AE27AA6F}"/>
              </a:ext>
            </a:extLst>
          </p:cNvPr>
          <p:cNvSpPr txBox="1"/>
          <p:nvPr/>
        </p:nvSpPr>
        <p:spPr>
          <a:xfrm>
            <a:off x="737815" y="4180491"/>
            <a:ext cx="28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 AM1.5 irradiation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F35DED39-D81E-2083-53BA-CF664C341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410023"/>
              </p:ext>
            </p:extLst>
          </p:nvPr>
        </p:nvGraphicFramePr>
        <p:xfrm>
          <a:off x="7812399" y="2121716"/>
          <a:ext cx="3355740" cy="133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952200" progId="Equation.DSMT4">
                  <p:embed/>
                </p:oleObj>
              </mc:Choice>
              <mc:Fallback>
                <p:oleObj name="Equation" r:id="rId12" imgW="240012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12399" y="2121716"/>
                        <a:ext cx="3355740" cy="1331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84607A-C6B1-AEF2-DEFD-D93D456B6A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1781634"/>
            <a:ext cx="3164187" cy="2236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97674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3" y="2854391"/>
            <a:ext cx="3598916" cy="27059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0FFD80-EB26-A24B-5DC8-B2544A6A2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63" y="2128630"/>
            <a:ext cx="3379983" cy="2389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2EB55-614A-C941-08EB-C38A6455A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27" y="3710787"/>
            <a:ext cx="3699658" cy="2615184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776E1DE1-7B2E-34EA-BF8E-0E99CC4F1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88697"/>
              </p:ext>
            </p:extLst>
          </p:nvPr>
        </p:nvGraphicFramePr>
        <p:xfrm>
          <a:off x="8942618" y="2252046"/>
          <a:ext cx="2124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4277" imgH="1028700" progId="Equation.DSMT4">
                  <p:embed/>
                </p:oleObj>
              </mc:Choice>
              <mc:Fallback>
                <p:oleObj name="Equation" r:id="rId6" imgW="2124277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2618" y="2252046"/>
                        <a:ext cx="212407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B9F212B3-4EA5-3EFB-15DC-D94C2296A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61626"/>
              </p:ext>
            </p:extLst>
          </p:nvPr>
        </p:nvGraphicFramePr>
        <p:xfrm>
          <a:off x="5021834" y="4951620"/>
          <a:ext cx="2834213" cy="87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0771" imgH="581796" progId="Equation.DSMT4">
                  <p:embed/>
                </p:oleObj>
              </mc:Choice>
              <mc:Fallback>
                <p:oleObj name="Equation" r:id="rId8" imgW="1890771" imgH="5817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1834" y="4951620"/>
                        <a:ext cx="2834213" cy="870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7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Impedance and Capacitance Spectroscopies 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675BFE-AD64-9DA2-7EAB-4ABCC8FE6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29"/>
            <a:ext cx="3381602" cy="2390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FDCC0-96A9-B2F0-A692-27ED733C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97" y="4009644"/>
            <a:ext cx="2957259" cy="2211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86621B-5E23-1A93-1133-D238B295B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6" y="1832280"/>
            <a:ext cx="3128228" cy="22112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C7E5D6-DAD6-572F-F40E-6DC863E6B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2" y="1727728"/>
            <a:ext cx="2966640" cy="2097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2B39A9-C0F2-EE82-E39E-EB063A78FE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4" y="4133089"/>
            <a:ext cx="2966640" cy="2097035"/>
          </a:xfrm>
          <a:prstGeom prst="rect">
            <a:avLst/>
          </a:prstGeom>
        </p:spPr>
      </p:pic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2304B6BC-FCC9-534F-F7F1-882844F66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6849"/>
              </p:ext>
            </p:extLst>
          </p:nvPr>
        </p:nvGraphicFramePr>
        <p:xfrm>
          <a:off x="6080953" y="4397346"/>
          <a:ext cx="2527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492" imgH="581796" progId="Equation.DSMT4">
                  <p:embed/>
                </p:oleObj>
              </mc:Choice>
              <mc:Fallback>
                <p:oleObj name="Equation" r:id="rId8" imgW="2527492" imgH="581796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946FF75-E7B3-0AEB-D9C9-C72EC25EA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80953" y="4397346"/>
                        <a:ext cx="2527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97987D83-5008-E0FA-8DC2-969E704D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27409"/>
              </p:ext>
            </p:extLst>
          </p:nvPr>
        </p:nvGraphicFramePr>
        <p:xfrm>
          <a:off x="6573744" y="5286545"/>
          <a:ext cx="18526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2704" imgH="620006" progId="Equation.DSMT4">
                  <p:embed/>
                </p:oleObj>
              </mc:Choice>
              <mc:Fallback>
                <p:oleObj name="Equation" r:id="rId10" imgW="1852704" imgH="620006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377AF4AA-B0F2-4B2E-5982-ED78CECF9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73744" y="5286545"/>
                        <a:ext cx="1852613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48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42810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Photoluminescence, photoconductivity and photovoltage </a:t>
            </a: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pectroscopies (10-400 K, 0.25-10 </a:t>
            </a:r>
            <a:r>
              <a:rPr lang="el-GR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m,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low current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sesitivity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200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31DF15-10A7-9048-0714-35228CD7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456031" y="2435221"/>
            <a:ext cx="3213472" cy="2886587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96A13BD4-48C2-894B-8168-0BAA7CC42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5292"/>
              </p:ext>
            </p:extLst>
          </p:nvPr>
        </p:nvGraphicFramePr>
        <p:xfrm>
          <a:off x="6306312" y="4343713"/>
          <a:ext cx="2834961" cy="214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222310" imgH="933061" progId="Origin50.Graph">
                  <p:embed/>
                </p:oleObj>
              </mc:Choice>
              <mc:Fallback>
                <p:oleObj name="Graph" r:id="rId4" imgW="1222310" imgH="933061" progId="Origin50.Graph">
                  <p:embed/>
                  <p:pic>
                    <p:nvPicPr>
                      <p:cNvPr id="7" name="Объект 2">
                        <a:extLst>
                          <a:ext uri="{FF2B5EF4-FFF2-40B4-BE49-F238E27FC236}">
                            <a16:creationId xmlns:a16="http://schemas.microsoft.com/office/drawing/2014/main" id="{2C363C87-2765-43AC-B670-7465D250D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312" y="4343713"/>
                        <a:ext cx="2834961" cy="214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4">
            <a:extLst>
              <a:ext uri="{FF2B5EF4-FFF2-40B4-BE49-F238E27FC236}">
                <a16:creationId xmlns:a16="http://schemas.microsoft.com/office/drawing/2014/main" id="{F5FC0D7E-95A1-E174-E67D-CB3D1C58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81369"/>
              </p:ext>
            </p:extLst>
          </p:nvPr>
        </p:nvGraphicFramePr>
        <p:xfrm>
          <a:off x="4212532" y="2260393"/>
          <a:ext cx="2543928" cy="193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1222310" imgH="933061" progId="Origin50.Graph">
                  <p:embed/>
                </p:oleObj>
              </mc:Choice>
              <mc:Fallback>
                <p:oleObj name="Graph" r:id="rId6" imgW="1222310" imgH="933061" progId="Origin50.Graph">
                  <p:embed/>
                  <p:pic>
                    <p:nvPicPr>
                      <p:cNvPr id="8" name="Объект 4">
                        <a:extLst>
                          <a:ext uri="{FF2B5EF4-FFF2-40B4-BE49-F238E27FC236}">
                            <a16:creationId xmlns:a16="http://schemas.microsoft.com/office/drawing/2014/main" id="{B1DC764A-8A93-4315-8DD7-E65402A7FC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32" y="2260393"/>
                        <a:ext cx="2543928" cy="1936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'єкт 43">
            <a:extLst>
              <a:ext uri="{FF2B5EF4-FFF2-40B4-BE49-F238E27FC236}">
                <a16:creationId xmlns:a16="http://schemas.microsoft.com/office/drawing/2014/main" id="{A370836A-5CB4-1066-7994-EC0B22BCD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98054"/>
              </p:ext>
            </p:extLst>
          </p:nvPr>
        </p:nvGraphicFramePr>
        <p:xfrm>
          <a:off x="8706120" y="2125450"/>
          <a:ext cx="2942594" cy="221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1224000" imgH="935640" progId="Origin95.Graph">
                  <p:embed/>
                </p:oleObj>
              </mc:Choice>
              <mc:Fallback>
                <p:oleObj name="Graph" r:id="rId8" imgW="1224000" imgH="935640" progId="Origin95.Graph">
                  <p:embed/>
                  <p:pic>
                    <p:nvPicPr>
                      <p:cNvPr id="24" name="Об'єкт 43">
                        <a:extLst>
                          <a:ext uri="{FF2B5EF4-FFF2-40B4-BE49-F238E27FC236}">
                            <a16:creationId xmlns:a16="http://schemas.microsoft.com/office/drawing/2014/main" id="{0F90A5E6-E804-47BA-A131-A297A1118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6120" y="2125450"/>
                        <a:ext cx="2942594" cy="2218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4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344709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Raman Spectroscopy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0C9FD00-17FC-7E97-A0DF-72FA2D44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8" y="1941445"/>
            <a:ext cx="5137720" cy="24074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54C3A9B0-85D2-8EB7-64A3-8C00894A8945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98" y="4686365"/>
            <a:ext cx="2110076" cy="1641427"/>
          </a:xfrm>
          <a:prstGeom prst="rect">
            <a:avLst/>
          </a:prstGeom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BB9CA6B-BC50-705E-F0EC-304FB40F8102}"/>
              </a:ext>
            </a:extLst>
          </p:cNvPr>
          <p:cNvPicPr/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225"/>
          <a:stretch/>
        </p:blipFill>
        <p:spPr>
          <a:xfrm>
            <a:off x="3044952" y="4341505"/>
            <a:ext cx="1645919" cy="2331146"/>
          </a:xfrm>
          <a:prstGeom prst="rect">
            <a:avLst/>
          </a:prstGeom>
        </p:spPr>
      </p:pic>
      <p:sp>
        <p:nvSpPr>
          <p:cNvPr id="7" name="Google Shape;184;p31">
            <a:extLst>
              <a:ext uri="{FF2B5EF4-FFF2-40B4-BE49-F238E27FC236}">
                <a16:creationId xmlns:a16="http://schemas.microsoft.com/office/drawing/2014/main" id="{7AE1E297-F203-DE9D-9CFF-54E1210A1F3B}"/>
              </a:ext>
            </a:extLst>
          </p:cNvPr>
          <p:cNvSpPr txBox="1"/>
          <p:nvPr/>
        </p:nvSpPr>
        <p:spPr>
          <a:xfrm>
            <a:off x="7525710" y="1317410"/>
            <a:ext cx="4126596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Photoconductivity transients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02602-5E34-5D0B-6DCA-906BE1732B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09" y="2762094"/>
            <a:ext cx="4627877" cy="22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62299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Optical diagnostics of solar cell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4F1C2-C72A-4A4A-BD5D-C9E2AFCDF541}"/>
              </a:ext>
            </a:extLst>
          </p:cNvPr>
          <p:cNvSpPr txBox="1"/>
          <p:nvPr/>
        </p:nvSpPr>
        <p:spPr>
          <a:xfrm>
            <a:off x="-986672" y="1502673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Spectroscopy</a:t>
            </a:r>
            <a:endParaRPr lang="en-US" sz="2000" b="1" dirty="0"/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262257F7-B715-441F-AD8B-036BB7AB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340" y="2125318"/>
            <a:ext cx="8279280" cy="3879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E32136-C397-4211-B527-5E6AD57DC030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755" y="1257894"/>
            <a:ext cx="2565753" cy="19319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4E8638-2233-478A-A57D-6BA7B1FB69DD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8225"/>
          <a:stretch/>
        </p:blipFill>
        <p:spPr>
          <a:xfrm>
            <a:off x="8831254" y="3279064"/>
            <a:ext cx="2565753" cy="3255010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298F76-0B18-9792-5E33-BF52F0BA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AFM and Kelvin Probe Force Microscopy</a:t>
            </a:r>
            <a:endParaRPr lang="en-US" sz="22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0E4D-2E69-DB46-A827-0C2E693A2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330475" y="2196748"/>
            <a:ext cx="5765525" cy="304276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072B3-1EFD-31FD-FD38-92FC7A5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1362985"/>
            <a:ext cx="2741486" cy="247251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B4EC22E-0ABA-F842-F693-80FEE77C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144" y="3932705"/>
            <a:ext cx="3220965" cy="23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693</Words>
  <Application>Microsoft Office PowerPoint</Application>
  <PresentationFormat>Широкий екран</PresentationFormat>
  <Paragraphs>116</Paragraphs>
  <Slides>19</Slides>
  <Notes>12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19</vt:i4>
      </vt:variant>
    </vt:vector>
  </HeadingPairs>
  <TitlesOfParts>
    <vt:vector size="31" baseType="lpstr">
      <vt:lpstr>Arial</vt:lpstr>
      <vt:lpstr>Arial Rounded</vt:lpstr>
      <vt:lpstr>Arial Rounded MT Bold</vt:lpstr>
      <vt:lpstr>Calibri</vt:lpstr>
      <vt:lpstr>Calibri Light</vt:lpstr>
      <vt:lpstr>Times New Roman</vt:lpstr>
      <vt:lpstr>Verdana</vt:lpstr>
      <vt:lpstr>Wingdings</vt:lpstr>
      <vt:lpstr>Тема Office</vt:lpstr>
      <vt:lpstr>Graph</vt:lpstr>
      <vt:lpstr>Equation</vt:lpstr>
      <vt:lpstr>MathType 7.0 Equation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я</cp:lastModifiedBy>
  <cp:revision>44</cp:revision>
  <dcterms:created xsi:type="dcterms:W3CDTF">2023-02-21T09:57:02Z</dcterms:created>
  <dcterms:modified xsi:type="dcterms:W3CDTF">2024-06-12T20:42:40Z</dcterms:modified>
</cp:coreProperties>
</file>